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659" r:id="rId4"/>
    <p:sldId id="650" r:id="rId5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0000CC"/>
    <a:srgbClr val="3333CC"/>
    <a:srgbClr val="66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9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3E27B81-99BD-2DCD-D54A-0840B36D091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8A2967FA-A20D-957E-2AAE-EF68A4FB52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FA515864-4FF9-28B4-4EAC-869DA883C9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188841B-22D9-D94B-0361-E8417B5889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6" name="Rectangle 6">
                <a:extLst>
                  <a:ext uri="{FF2B5EF4-FFF2-40B4-BE49-F238E27FC236}">
                    <a16:creationId xmlns:a16="http://schemas.microsoft.com/office/drawing/2014/main" id="{9DC7D3B7-A4AA-925A-BB90-28727E9364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7" name="Rectangle 7">
                <a:extLst>
                  <a:ext uri="{FF2B5EF4-FFF2-40B4-BE49-F238E27FC236}">
                    <a16:creationId xmlns:a16="http://schemas.microsoft.com/office/drawing/2014/main" id="{F4BC5BD7-E9AB-6156-2666-D4DA63D7E59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8" name="Rectangle 8">
                <a:extLst>
                  <a:ext uri="{FF2B5EF4-FFF2-40B4-BE49-F238E27FC236}">
                    <a16:creationId xmlns:a16="http://schemas.microsoft.com/office/drawing/2014/main" id="{D5137414-1045-66DC-B6DA-5CD24700AB6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9" name="Rectangle 9">
                <a:extLst>
                  <a:ext uri="{FF2B5EF4-FFF2-40B4-BE49-F238E27FC236}">
                    <a16:creationId xmlns:a16="http://schemas.microsoft.com/office/drawing/2014/main" id="{F0D4D2FA-C69D-A013-F63C-0ECC1AE034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10">
                <a:extLst>
                  <a:ext uri="{FF2B5EF4-FFF2-40B4-BE49-F238E27FC236}">
                    <a16:creationId xmlns:a16="http://schemas.microsoft.com/office/drawing/2014/main" id="{299557B0-F8E4-6F41-44FB-F3E988ACD56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1">
                <a:extLst>
                  <a:ext uri="{FF2B5EF4-FFF2-40B4-BE49-F238E27FC236}">
                    <a16:creationId xmlns:a16="http://schemas.microsoft.com/office/drawing/2014/main" id="{B9085643-8E92-909B-9470-077BF3EAC1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2">
                <a:extLst>
                  <a:ext uri="{FF2B5EF4-FFF2-40B4-BE49-F238E27FC236}">
                    <a16:creationId xmlns:a16="http://schemas.microsoft.com/office/drawing/2014/main" id="{0CC1BA6E-E47A-3CEE-D8B6-7A07515B2A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E3B5DFC7-5AD2-CFAE-B0FC-218C02F53CA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C3D6DAB2-4563-3AB6-ABC1-66A12CBAC28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5">
                <a:extLst>
                  <a:ext uri="{FF2B5EF4-FFF2-40B4-BE49-F238E27FC236}">
                    <a16:creationId xmlns:a16="http://schemas.microsoft.com/office/drawing/2014/main" id="{6C1C0FAA-F58A-CECC-63AE-FC42AF33D4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51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B12BE863-5C3A-B422-AF51-A7BDC25669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5D908EBC-493D-5AC9-6E94-C9235E283B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69B304E3-B40F-8C38-0C65-40C72C5410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C50D1-7C3B-4E43-9503-9A08A489C96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5720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55DA450-47D7-2B95-705C-7FC8C9F460A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D24436D-DDD5-A486-C763-66965E0A254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3303A5-12E0-4DCE-BAC3-FB77E59EC570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CDEB698A-8442-91CB-3E6B-C4F82C39CC5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5299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9CF6B0F-86E6-C149-D4F1-04D6E29A823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EE28059-5C71-7FF6-E524-066B6E070AE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AC58DD-C8D8-42E1-9F3E-47369E38B0F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6D6AF598-FB8E-2BE3-7F56-E5128BA817F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426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1A3FE2C-B70B-CD68-905A-C7C6AA4F097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F4EDB9A-5632-DB69-B7F7-19A66FBD30A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1E68D-20D0-47A6-B7E9-0F7C1D4FC89D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3DD49C3B-C68A-4F32-BB8C-B42FD5098D4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826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59411F2-5C13-51CB-00ED-6AA1DCD1E0D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A4BD1D3-09D7-5AE8-0046-80B4F8504BD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10486D-EB60-4AA9-A511-97E5E2FB7A18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9B29E556-4AE6-6ED2-EF51-A2AD0A682AB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696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0A80A-D5CD-4E16-DF62-86888264DA5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BBC051-BA38-116B-126D-46E9B8B263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6F64E9-67DE-4340-BC0F-3257CBB8139F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1D8CA3C2-0222-4B0E-190B-ACC1DCAC8C9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83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7959699-1066-6B5F-F6FE-D3AD4C4EDDB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3A18B7A-90C7-C147-80BC-0B9E4209A8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B7158B-9777-4B48-BDA1-F9C7ED4D59D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24A90575-C6AE-B520-468A-36C6886D701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3339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35E84E2-7811-72E5-AA1D-245C15F51BC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F2D7F07-AA56-5EB6-A7E6-F39F5831F9E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C706DC-C36F-400F-BEC9-E3B448AF046F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45400C92-A151-C149-632C-04163C92029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00166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1C214E9-4A3C-8423-DF07-CC6BDD3624C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CADF438-645D-0E18-BAA9-45D5806E6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A2E58-DC71-428E-8DC0-9C0E7B7C17C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16952F05-2218-E227-766D-B43DB465756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0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D1BF7D4-17CD-15F7-CC29-14988A9425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3FFB90A-9F01-791E-8ED4-189E6881E0E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760EF3-A358-43A7-ABFC-1D5C59AF4180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43BBE62B-4BDF-F1A1-3651-A09C741F234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538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C467FEB-F437-EE28-CD05-6A124738723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E54C4E9-0897-E205-9007-034CFC5BC47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1317A-3D35-48BB-B7E3-B79973C4994E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886DB961-D64A-25CC-5B7F-C813FB84EC5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511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80006D3-AF34-1BB8-6731-8E1F00C440F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C7743DA-467C-F0C3-8670-DF8D892F347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44EE8185-DCC7-4E42-A038-D336DC5EC8AA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7F9BEDAF-AA24-1F47-5801-4522D66EF80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>
              <a:extLst>
                <a:ext uri="{FF2B5EF4-FFF2-40B4-BE49-F238E27FC236}">
                  <a16:creationId xmlns:a16="http://schemas.microsoft.com/office/drawing/2014/main" id="{40AC0073-1664-08B4-8A89-ED2DB871C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2057" name="Rectangle 6">
              <a:extLst>
                <a:ext uri="{FF2B5EF4-FFF2-40B4-BE49-F238E27FC236}">
                  <a16:creationId xmlns:a16="http://schemas.microsoft.com/office/drawing/2014/main" id="{8FF58F3A-39E3-B753-4EFA-DF692C7F5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2058" name="Rectangle 7">
              <a:extLst>
                <a:ext uri="{FF2B5EF4-FFF2-40B4-BE49-F238E27FC236}">
                  <a16:creationId xmlns:a16="http://schemas.microsoft.com/office/drawing/2014/main" id="{DF23625C-A2D2-B8E2-8EAC-4B5415AC1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2059" name="Rectangle 8">
              <a:extLst>
                <a:ext uri="{FF2B5EF4-FFF2-40B4-BE49-F238E27FC236}">
                  <a16:creationId xmlns:a16="http://schemas.microsoft.com/office/drawing/2014/main" id="{1CB111F8-EEBF-6C0F-8C2E-2991C317E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2060" name="Rectangle 9">
              <a:extLst>
                <a:ext uri="{FF2B5EF4-FFF2-40B4-BE49-F238E27FC236}">
                  <a16:creationId xmlns:a16="http://schemas.microsoft.com/office/drawing/2014/main" id="{09F2BBD4-C17E-00FD-0A17-91DB5A22B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2061" name="Rectangle 10">
              <a:extLst>
                <a:ext uri="{FF2B5EF4-FFF2-40B4-BE49-F238E27FC236}">
                  <a16:creationId xmlns:a16="http://schemas.microsoft.com/office/drawing/2014/main" id="{1488CF2F-5B62-CE8C-3C59-9B117D3F5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2062" name="Rectangle 11">
              <a:extLst>
                <a:ext uri="{FF2B5EF4-FFF2-40B4-BE49-F238E27FC236}">
                  <a16:creationId xmlns:a16="http://schemas.microsoft.com/office/drawing/2014/main" id="{E4F4B919-C667-4967-3327-D772BCAD7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2063" name="Rectangle 12">
              <a:extLst>
                <a:ext uri="{FF2B5EF4-FFF2-40B4-BE49-F238E27FC236}">
                  <a16:creationId xmlns:a16="http://schemas.microsoft.com/office/drawing/2014/main" id="{3EB5BEFC-C6C1-D2B8-1A2E-48D9AB4DE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2064" name="Rectangle 13">
              <a:extLst>
                <a:ext uri="{FF2B5EF4-FFF2-40B4-BE49-F238E27FC236}">
                  <a16:creationId xmlns:a16="http://schemas.microsoft.com/office/drawing/2014/main" id="{6C9BB753-386C-3104-0ADF-B71EB7CE1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82558F8D-EA79-319E-784E-3954023CAC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D9CE5889-E86F-9AD0-62E0-4262BC07D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112" name="Rectangle 16">
            <a:extLst>
              <a:ext uri="{FF2B5EF4-FFF2-40B4-BE49-F238E27FC236}">
                <a16:creationId xmlns:a16="http://schemas.microsoft.com/office/drawing/2014/main" id="{049441EB-D365-78F6-56EE-8908513B032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F084021-BCFF-CE71-CB23-FDA1893B87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68538" y="1828800"/>
            <a:ext cx="6723062" cy="2209800"/>
          </a:xfrm>
        </p:spPr>
        <p:txBody>
          <a:bodyPr/>
          <a:lstStyle/>
          <a:p>
            <a:pPr algn="r" eaLnBrk="1" hangingPunct="1"/>
            <a:r>
              <a:rPr lang="zh-TW" altLang="en-US" sz="7200" b="1">
                <a:ea typeface="黑体" panose="02010609060101010101" pitchFamily="49" charset="-122"/>
              </a:rPr>
              <a:t>漢代的</a:t>
            </a:r>
            <a:r>
              <a:rPr lang="zh-CN" altLang="en-US" sz="7200" b="1">
                <a:ea typeface="黑体" panose="02010609060101010101" pitchFamily="49" charset="-122"/>
              </a:rPr>
              <a:t>女童教育</a:t>
            </a:r>
            <a:endParaRPr lang="zh-CN" altLang="en-US" sz="72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174B543-268F-C050-6BB0-4F2FBDD2D83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137275" cy="1752600"/>
          </a:xfrm>
        </p:spPr>
        <p:txBody>
          <a:bodyPr/>
          <a:lstStyle/>
          <a:p>
            <a:pPr algn="r" eaLnBrk="1" hangingPunct="1"/>
            <a:r>
              <a:rPr lang="zh-CN" altLang="en-US" sz="2000" b="1">
                <a:solidFill>
                  <a:srgbClr val="993300"/>
                </a:solidFill>
                <a:ea typeface="黑体" panose="02010609060101010101" pitchFamily="49" charset="-122"/>
              </a:rPr>
              <a:t>中國人民大學國學院</a:t>
            </a:r>
            <a:endParaRPr lang="en-US" altLang="zh-CN" sz="2000" b="1">
              <a:solidFill>
                <a:srgbClr val="993300"/>
              </a:solidFill>
              <a:ea typeface="黑体" panose="02010609060101010101" pitchFamily="49" charset="-122"/>
            </a:endParaRPr>
          </a:p>
          <a:p>
            <a:pPr algn="r" eaLnBrk="1" hangingPunct="1"/>
            <a:r>
              <a:rPr lang="zh-CN" altLang="en-US" sz="2000" b="1">
                <a:solidFill>
                  <a:srgbClr val="993300"/>
                </a:solidFill>
                <a:ea typeface="黑体" panose="02010609060101010101" pitchFamily="49" charset="-122"/>
              </a:rPr>
              <a:t>出土文獻與中國古代文明研究協同創新中心</a:t>
            </a:r>
          </a:p>
          <a:p>
            <a:pPr algn="r" eaLnBrk="1" hangingPunct="1"/>
            <a:r>
              <a:rPr lang="zh-CN" altLang="en-US" sz="2000" b="1">
                <a:solidFill>
                  <a:schemeClr val="bg2"/>
                </a:solidFill>
                <a:ea typeface="黑体" panose="02010609060101010101" pitchFamily="49" charset="-122"/>
              </a:rPr>
              <a:t>王子今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5DCB8136-3B92-5478-2B7A-D56F15F0BB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525962"/>
          </a:xfrm>
        </p:spPr>
        <p:txBody>
          <a:bodyPr/>
          <a:lstStyle/>
          <a:p>
            <a:pPr algn="just" eaLnBrk="1" hangingPunct="1"/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漢代是儒學開始取得正統地位的歷史時期。</a:t>
            </a:r>
            <a:endParaRPr lang="zh-TW" altLang="zh-CN" b="1">
              <a:solidFill>
                <a:schemeClr val="bg2"/>
              </a:solidFill>
              <a:ea typeface="黑体" panose="02010609060101010101" pitchFamily="49" charset="-122"/>
            </a:endParaRPr>
          </a:p>
          <a:p>
            <a:pPr algn="just" eaLnBrk="1" hangingPunct="1"/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漢代社會比較重視教育。</a:t>
            </a:r>
            <a:endParaRPr lang="zh-TW" altLang="zh-CN" b="1">
              <a:solidFill>
                <a:schemeClr val="bg2"/>
              </a:solidFill>
              <a:ea typeface="黑体" panose="02010609060101010101" pitchFamily="49" charset="-122"/>
            </a:endParaRPr>
          </a:p>
          <a:p>
            <a:pPr algn="just"/>
            <a:r>
              <a:rPr lang="zh-CN" altLang="zh-CN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史家描繪漢代社會文化風貌，應以濃重的筆墨肯定對教育的重視。我們討論過漢代童蒙教育的形式和影響。在漢代童蒙教育得以空前發展的文化格局中，在關於漢代“小學”教育</a:t>
            </a:r>
            <a:r>
              <a:rPr lang="zh-CN" altLang="en-US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對象</a:t>
            </a:r>
            <a:r>
              <a:rPr lang="zh-CN" altLang="zh-CN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的歷史記錄中，看不到明確的性別區分。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图一">
            <a:extLst>
              <a:ext uri="{FF2B5EF4-FFF2-40B4-BE49-F238E27FC236}">
                <a16:creationId xmlns:a16="http://schemas.microsoft.com/office/drawing/2014/main" id="{518DBC6C-4F1C-EBE3-75AF-552391B91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005013"/>
            <a:ext cx="8569325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5">
            <a:extLst>
              <a:ext uri="{FF2B5EF4-FFF2-40B4-BE49-F238E27FC236}">
                <a16:creationId xmlns:a16="http://schemas.microsoft.com/office/drawing/2014/main" id="{9EC7D717-9057-0C53-F66B-B4594FC79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zh-TW" altLang="en-US" sz="2400" b="1" dirty="0">
                <a:solidFill>
                  <a:srgbClr val="800000"/>
                </a:solidFill>
                <a:ea typeface="黑体" panose="02010609060101010101" pitchFamily="49" charset="-122"/>
              </a:rPr>
              <a:t>江蘇睢寧雙溝徵集漢畫象石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953326F1-0B6C-1DD3-3033-70B9BA38D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n-US" altLang="zh-TW" b="1">
                <a:solidFill>
                  <a:srgbClr val="800000"/>
                </a:solidFill>
                <a:ea typeface="黑体" panose="02010609060101010101" pitchFamily="49" charset="-122"/>
              </a:rPr>
              <a:t>《</a:t>
            </a:r>
            <a:r>
              <a:rPr lang="zh-TW" altLang="en-US" b="1">
                <a:solidFill>
                  <a:srgbClr val="800000"/>
                </a:solidFill>
                <a:ea typeface="黑体" panose="02010609060101010101" pitchFamily="49" charset="-122"/>
              </a:rPr>
              <a:t>史記</a:t>
            </a:r>
            <a:r>
              <a:rPr lang="en-US" altLang="zh-TW" b="1">
                <a:solidFill>
                  <a:srgbClr val="800000"/>
                </a:solidFill>
                <a:ea typeface="黑体" panose="02010609060101010101" pitchFamily="49" charset="-122"/>
              </a:rPr>
              <a:t>》</a:t>
            </a:r>
            <a:r>
              <a:rPr lang="zh-TW" altLang="en-US" b="1">
                <a:solidFill>
                  <a:srgbClr val="800000"/>
                </a:solidFill>
                <a:ea typeface="黑体" panose="02010609060101010101" pitchFamily="49" charset="-122"/>
              </a:rPr>
              <a:t>卷八</a:t>
            </a:r>
            <a:r>
              <a:rPr lang="en-US" altLang="zh-TW" b="1">
                <a:solidFill>
                  <a:srgbClr val="800000"/>
                </a:solidFill>
                <a:ea typeface="黑体" panose="02010609060101010101" pitchFamily="49" charset="-122"/>
              </a:rPr>
              <a:t>《</a:t>
            </a:r>
            <a:r>
              <a:rPr lang="zh-TW" altLang="en-US" b="1">
                <a:solidFill>
                  <a:srgbClr val="800000"/>
                </a:solidFill>
                <a:ea typeface="黑体" panose="02010609060101010101" pitchFamily="49" charset="-122"/>
              </a:rPr>
              <a:t>高祖本紀</a:t>
            </a:r>
            <a:r>
              <a:rPr lang="en-US" altLang="zh-TW" b="1">
                <a:solidFill>
                  <a:srgbClr val="800000"/>
                </a:solidFill>
                <a:ea typeface="黑体" panose="02010609060101010101" pitchFamily="49" charset="-122"/>
              </a:rPr>
              <a:t>》</a:t>
            </a:r>
            <a:r>
              <a:rPr lang="zh-TW" altLang="en-US" b="1">
                <a:solidFill>
                  <a:srgbClr val="800000"/>
                </a:solidFill>
                <a:ea typeface="黑体" panose="02010609060101010101" pitchFamily="49" charset="-122"/>
              </a:rPr>
              <a:t>記載：</a:t>
            </a:r>
          </a:p>
          <a:p>
            <a:pPr algn="just" eaLnBrk="1" hangingPunct="1"/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高祖為亭長時，常告歸之田。呂</a:t>
            </a:r>
            <a:r>
              <a:rPr lang="zh-TW" altLang="zh-CN" b="1">
                <a:solidFill>
                  <a:schemeClr val="bg2"/>
                </a:solidFill>
                <a:ea typeface="黑体" panose="02010609060101010101" pitchFamily="49" charset="-122"/>
              </a:rPr>
              <a:t>后</a:t>
            </a:r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與兩子居田中耨，有一老父過請飲，呂</a:t>
            </a:r>
            <a:r>
              <a:rPr lang="zh-CN" altLang="en-US" b="1">
                <a:solidFill>
                  <a:schemeClr val="bg2"/>
                </a:solidFill>
                <a:ea typeface="黑体" panose="02010609060101010101" pitchFamily="49" charset="-122"/>
              </a:rPr>
              <a:t>后</a:t>
            </a:r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因餔之。老父相呂</a:t>
            </a:r>
            <a:r>
              <a:rPr lang="zh-TW" altLang="zh-CN" b="1">
                <a:solidFill>
                  <a:schemeClr val="bg2"/>
                </a:solidFill>
                <a:ea typeface="黑体" panose="02010609060101010101" pitchFamily="49" charset="-122"/>
              </a:rPr>
              <a:t>后</a:t>
            </a:r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曰：</a:t>
            </a:r>
            <a:r>
              <a:rPr lang="zh-TW" altLang="en-US" b="1">
                <a:solidFill>
                  <a:schemeClr val="bg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夫人天下貴人。</a:t>
            </a:r>
            <a:r>
              <a:rPr lang="zh-TW" altLang="en-US" b="1">
                <a:solidFill>
                  <a:schemeClr val="bg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令相兩子，見孝惠，曰：</a:t>
            </a:r>
            <a:r>
              <a:rPr lang="zh-TW" altLang="en-US" b="1">
                <a:solidFill>
                  <a:schemeClr val="bg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夫人所以貴者，乃此男也。</a:t>
            </a:r>
            <a:r>
              <a:rPr lang="zh-TW" altLang="en-US" b="1">
                <a:solidFill>
                  <a:schemeClr val="bg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TW" altLang="en-US" b="1">
                <a:solidFill>
                  <a:schemeClr val="bg2"/>
                </a:solidFill>
                <a:ea typeface="黑体" panose="02010609060101010101" pitchFamily="49" charset="-122"/>
              </a:rPr>
              <a:t>相魯元，亦皆貴。</a:t>
            </a:r>
            <a:r>
              <a:rPr lang="zh-CN" altLang="en-US">
                <a:solidFill>
                  <a:schemeClr val="bg2"/>
                </a:solidFill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5628</TotalTime>
  <Words>235</Words>
  <Application>Microsoft Office PowerPoint</Application>
  <PresentationFormat>全屏显示(4:3)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黑体</vt:lpstr>
      <vt:lpstr>Arial</vt:lpstr>
      <vt:lpstr>Arial Black</vt:lpstr>
      <vt:lpstr>Times New Roman</vt:lpstr>
      <vt:lpstr>Wingdings</vt:lpstr>
      <vt:lpstr>Pixel</vt:lpstr>
      <vt:lpstr>漢代的女童教育</vt:lpstr>
      <vt:lpstr>PowerPoint 演示文稿</vt:lpstr>
      <vt:lpstr>江蘇睢寧雙溝徵集漢畫象石 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秦漢帝國執政集團的海洋意識與沿海區域控制 </dc:title>
  <dc:creator>Owner</dc:creator>
  <cp:lastModifiedBy>杰 龙</cp:lastModifiedBy>
  <cp:revision>131</cp:revision>
  <dcterms:created xsi:type="dcterms:W3CDTF">2008-05-21T09:14:30Z</dcterms:created>
  <dcterms:modified xsi:type="dcterms:W3CDTF">2025-01-06T16:23:35Z</dcterms:modified>
</cp:coreProperties>
</file>